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74" r:id="rId2"/>
    <p:sldId id="256" r:id="rId3"/>
    <p:sldId id="257" r:id="rId4"/>
    <p:sldId id="258" r:id="rId5"/>
    <p:sldId id="259" r:id="rId6"/>
    <p:sldId id="260" r:id="rId7"/>
    <p:sldId id="261" r:id="rId8"/>
    <p:sldId id="262" r:id="rId9"/>
    <p:sldId id="263" r:id="rId10"/>
    <p:sldId id="269" r:id="rId11"/>
    <p:sldId id="264" r:id="rId12"/>
    <p:sldId id="265" r:id="rId13"/>
    <p:sldId id="266" r:id="rId14"/>
    <p:sldId id="267" r:id="rId15"/>
    <p:sldId id="270" r:id="rId16"/>
    <p:sldId id="271" r:id="rId17"/>
    <p:sldId id="276" r:id="rId18"/>
    <p:sldId id="268" r:id="rId19"/>
    <p:sldId id="275" r:id="rId2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530" autoAdjust="0"/>
    <p:restoredTop sz="86510" autoAdjust="0"/>
  </p:normalViewPr>
  <p:slideViewPr>
    <p:cSldViewPr snapToGrid="0" snapToObjects="1">
      <p:cViewPr varScale="1">
        <p:scale>
          <a:sx n="80" d="100"/>
          <a:sy n="80" d="100"/>
        </p:scale>
        <p:origin x="-1692" y="-96"/>
      </p:cViewPr>
      <p:guideLst>
        <p:guide orient="horz" pos="2160"/>
        <p:guide pos="2880"/>
      </p:guideLst>
    </p:cSldViewPr>
  </p:slideViewPr>
  <p:outlineViewPr>
    <p:cViewPr>
      <p:scale>
        <a:sx n="33" d="100"/>
        <a:sy n="33" d="100"/>
      </p:scale>
      <p:origin x="0" y="549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7E1CDD41-C84C-4EA0-9926-9272CA6F8F7A}" type="datetimeFigureOut">
              <a:rPr lang="en-US"/>
              <a:pPr>
                <a:defRPr/>
              </a:pPr>
              <a:t>2/20/2017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D1AC7C-5D33-46BA-B34F-BA02A528517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AD8BF57-D6E2-421F-97D0-52126B2EE237}" type="datetimeFigureOut">
              <a:rPr lang="en-US"/>
              <a:pPr>
                <a:defRPr/>
              </a:pPr>
              <a:t>2/20/2017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AC1AC4-DA60-40C8-BB18-A3817B80DBD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0E25174-5030-438A-A7E2-5A06F4B86A39}" type="datetimeFigureOut">
              <a:rPr lang="en-US"/>
              <a:pPr>
                <a:defRPr/>
              </a:pPr>
              <a:t>2/20/2017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42840E-991B-48BD-A915-116954E66EC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1F981E1-281D-4C39-B1E2-18116727FAF2}" type="datetimeFigureOut">
              <a:rPr lang="en-US"/>
              <a:pPr>
                <a:defRPr/>
              </a:pPr>
              <a:t>2/20/2017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6D81E2-9415-4F33-B9B2-600555D852C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66EC688-DEE0-424C-A51F-35167162E71D}" type="datetimeFigureOut">
              <a:rPr lang="en-US"/>
              <a:pPr>
                <a:defRPr/>
              </a:pPr>
              <a:t>2/20/2017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C22915-4891-41C9-A865-B4510A7414D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89931884-FF5F-425F-8230-124BDA63876E}" type="datetimeFigureOut">
              <a:rPr lang="en-US"/>
              <a:pPr>
                <a:defRPr/>
              </a:pPr>
              <a:t>2/20/2017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8EE3A4-8CBF-4787-9F4F-98304B90141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0554B308-3820-45C6-9B5E-816D02736207}" type="datetimeFigureOut">
              <a:rPr lang="en-US"/>
              <a:pPr>
                <a:defRPr/>
              </a:pPr>
              <a:t>2/20/2017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34A98E5-570A-4C57-8657-CCFEE2EBFE7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A87483CC-A00A-436D-BACF-4BD878F738C3}" type="datetimeFigureOut">
              <a:rPr lang="en-US"/>
              <a:pPr>
                <a:defRPr/>
              </a:pPr>
              <a:t>2/20/2017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9A8CACA-6523-4C71-8557-6DEFAC17FEA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05DEF46-5732-447E-9422-19D3406F2BE9}" type="datetimeFigureOut">
              <a:rPr lang="en-US"/>
              <a:pPr>
                <a:defRPr/>
              </a:pPr>
              <a:t>2/20/2017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0727439-B46F-4BDF-8B0E-2E951C6EFC2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8FFEF2F-65FE-4ACC-A2FE-36959D179380}" type="datetimeFigureOut">
              <a:rPr lang="en-US"/>
              <a:pPr>
                <a:defRPr/>
              </a:pPr>
              <a:t>2/20/2017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EB38C2-EEA7-4752-9E15-607E4EFCD58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4AB1C26-98C4-4D86-98F9-5D28BC6AC69A}" type="datetimeFigureOut">
              <a:rPr lang="en-US"/>
              <a:pPr>
                <a:defRPr/>
              </a:pPr>
              <a:t>2/20/2017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25F0E9-9318-4E89-B5F3-6BF91A667BA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34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A8B3EE7F-B19E-4097-A4A9-BF7B38676432}" type="datetimeFigureOut">
              <a:rPr lang="en-US"/>
              <a:pPr>
                <a:defRPr/>
              </a:pPr>
              <a:t>2/20/2017</a:t>
            </a:fld>
            <a:endParaRPr lang="en-US"/>
          </a:p>
        </p:txBody>
      </p:sp>
      <p:sp>
        <p:nvSpPr>
          <p:cNvPr id="634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634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454FA29-F42F-4E82-8E36-5927CC0E3EF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ransition>
    <p:zoom dir="in"/>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biography.com/people/georges-seurat-9479599#synopsis"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nowness.com/day/2013/8/27/3271/gary-simmons-downtown-reflections"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bbc.com/news/uk-england-20395473"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youtube.com/watch?v=8jRmo7iM5vk"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youtu.be/vQaTEOXk4JA"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p:cNvSpPr>
          <p:nvPr>
            <p:ph type="title" idx="4294967295"/>
          </p:nvPr>
        </p:nvSpPr>
        <p:spPr>
          <a:xfrm>
            <a:off x="457200" y="-184150"/>
            <a:ext cx="8229600" cy="1143000"/>
          </a:xfrm>
        </p:spPr>
        <p:txBody>
          <a:bodyPr/>
          <a:lstStyle/>
          <a:p>
            <a:pPr eaLnBrk="1" hangingPunct="1"/>
            <a:r>
              <a:rPr lang="en-US" smtClean="0"/>
              <a:t>Drawing Weekly Outline:</a:t>
            </a:r>
          </a:p>
        </p:txBody>
      </p:sp>
      <p:sp>
        <p:nvSpPr>
          <p:cNvPr id="13314" name="Rectangle 3"/>
          <p:cNvSpPr>
            <a:spLocks noGrp="1"/>
          </p:cNvSpPr>
          <p:nvPr>
            <p:ph type="body" idx="4294967295"/>
          </p:nvPr>
        </p:nvSpPr>
        <p:spPr>
          <a:xfrm>
            <a:off x="0" y="777875"/>
            <a:ext cx="9144000" cy="4525963"/>
          </a:xfrm>
        </p:spPr>
        <p:txBody>
          <a:bodyPr/>
          <a:lstStyle/>
          <a:p>
            <a:pPr eaLnBrk="1" hangingPunct="1"/>
            <a:r>
              <a:rPr lang="en-US" sz="3600" smtClean="0"/>
              <a:t>Days 1-2:  </a:t>
            </a:r>
          </a:p>
          <a:p>
            <a:pPr lvl="1" eaLnBrk="1" hangingPunct="1"/>
            <a:r>
              <a:rPr lang="en-US" sz="3200" smtClean="0"/>
              <a:t>PowerPoint and Notes- fill out in class and on your own if needed</a:t>
            </a:r>
          </a:p>
          <a:p>
            <a:pPr lvl="1" eaLnBrk="1" hangingPunct="1"/>
            <a:r>
              <a:rPr lang="en-US" sz="3200" smtClean="0"/>
              <a:t>“tactile” experiences with a variety of drawing materials</a:t>
            </a:r>
          </a:p>
          <a:p>
            <a:pPr eaLnBrk="1" hangingPunct="1"/>
            <a:r>
              <a:rPr lang="en-US" sz="3600" smtClean="0"/>
              <a:t>Day 3 – Quiz covering art elements and principles relating to 2-D work and 3-D work (tying into last weeks studies).</a:t>
            </a:r>
          </a:p>
          <a:p>
            <a:pPr eaLnBrk="1" hangingPunct="1">
              <a:buFontTx/>
              <a:buNone/>
            </a:pPr>
            <a:endParaRPr lang="en-US" sz="2400" smtClean="0"/>
          </a:p>
          <a:p>
            <a:pPr eaLnBrk="1" hangingPunct="1">
              <a:buFontTx/>
              <a:buNone/>
            </a:pPr>
            <a:endParaRPr lang="en-US" sz="3600" smtClean="0"/>
          </a:p>
        </p:txBody>
      </p:sp>
    </p:spTree>
  </p:cSld>
  <p:clrMapOvr>
    <a:masterClrMapping/>
  </p:clrMapOvr>
  <p:transition>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5" descr="A Sunday Afternoon On The Island Of La Grande Jatte - Georges Seurat - www.georgesseurat.org">
            <a:hlinkClick r:id="rId2"/>
          </p:cNvPr>
          <p:cNvPicPr>
            <a:picLocks noChangeAspect="1" noChangeArrowheads="1"/>
          </p:cNvPicPr>
          <p:nvPr/>
        </p:nvPicPr>
        <p:blipFill>
          <a:blip r:embed="rId3"/>
          <a:srcRect/>
          <a:stretch>
            <a:fillRect/>
          </a:stretch>
        </p:blipFill>
        <p:spPr bwMode="auto">
          <a:xfrm>
            <a:off x="1431925" y="1119188"/>
            <a:ext cx="6392863" cy="450215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idx="4294967295"/>
          </p:nvPr>
        </p:nvSpPr>
        <p:spPr>
          <a:xfrm>
            <a:off x="457200" y="744538"/>
            <a:ext cx="8229600" cy="1143000"/>
          </a:xfrm>
        </p:spPr>
        <p:txBody>
          <a:bodyPr/>
          <a:lstStyle/>
          <a:p>
            <a:pPr eaLnBrk="1" hangingPunct="1"/>
            <a:r>
              <a:rPr lang="en-US" sz="4000" smtClean="0"/>
              <a:t>Henri Matisse (1947)</a:t>
            </a:r>
            <a:br>
              <a:rPr lang="en-US" sz="4000" smtClean="0"/>
            </a:br>
            <a:r>
              <a:rPr lang="en-US" sz="3200" smtClean="0"/>
              <a:t>Still Life of Flowers and Fruit</a:t>
            </a:r>
            <a:br>
              <a:rPr lang="en-US" sz="3200" smtClean="0"/>
            </a:br>
            <a:r>
              <a:rPr lang="en-US" sz="3200" i="1" smtClean="0"/>
              <a:t>brush and ink</a:t>
            </a:r>
            <a:r>
              <a:rPr lang="en-US" sz="4000" smtClean="0"/>
              <a:t/>
            </a:r>
            <a:br>
              <a:rPr lang="en-US" sz="4000" smtClean="0"/>
            </a:br>
            <a:endParaRPr lang="en-US" sz="4000" smtClean="0"/>
          </a:p>
        </p:txBody>
      </p:sp>
      <p:pic>
        <p:nvPicPr>
          <p:cNvPr id="23554" name="Content Placeholder 3" descr="stilllife2.jpg"/>
          <p:cNvPicPr>
            <a:picLocks noGrp="1" noChangeAspect="1"/>
          </p:cNvPicPr>
          <p:nvPr>
            <p:ph idx="4294967295"/>
          </p:nvPr>
        </p:nvPicPr>
        <p:blipFill>
          <a:blip r:embed="rId2"/>
          <a:srcRect l="-19099" r="-19099"/>
          <a:stretch>
            <a:fillRect/>
          </a:stretch>
        </p:blipFill>
        <p:spPr>
          <a:xfrm>
            <a:off x="457200" y="1889125"/>
            <a:ext cx="8229600" cy="4237038"/>
          </a:xfrm>
        </p:spPr>
      </p:pic>
    </p:spTree>
  </p:cSld>
  <p:clrMapOvr>
    <a:masterClrMapping/>
  </p:clrMapOvr>
  <p:transition>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idx="4294967295"/>
          </p:nvPr>
        </p:nvSpPr>
        <p:spPr/>
        <p:txBody>
          <a:bodyPr/>
          <a:lstStyle/>
          <a:p>
            <a:pPr eaLnBrk="1" hangingPunct="1"/>
            <a:r>
              <a:rPr lang="en-US" sz="4000" smtClean="0"/>
              <a:t>Yvonne Jacquette (1982)</a:t>
            </a:r>
            <a:br>
              <a:rPr lang="en-US" sz="4000" smtClean="0"/>
            </a:br>
            <a:r>
              <a:rPr lang="en-US" sz="3600" smtClean="0"/>
              <a:t>3 Mile Island, Night I</a:t>
            </a:r>
            <a:br>
              <a:rPr lang="en-US" sz="3600" smtClean="0"/>
            </a:br>
            <a:r>
              <a:rPr lang="en-US" sz="3600" i="1" smtClean="0"/>
              <a:t>charcoal</a:t>
            </a:r>
          </a:p>
        </p:txBody>
      </p:sp>
      <p:pic>
        <p:nvPicPr>
          <p:cNvPr id="24578" name="Content Placeholder 3" descr="yvonne-j-threemile-is-1982.jpg"/>
          <p:cNvPicPr>
            <a:picLocks noGrp="1" noChangeAspect="1"/>
          </p:cNvPicPr>
          <p:nvPr>
            <p:ph idx="4294967295"/>
          </p:nvPr>
        </p:nvPicPr>
        <p:blipFill>
          <a:blip r:embed="rId2"/>
          <a:srcRect l="-76656" r="-76656"/>
          <a:stretch>
            <a:fillRect/>
          </a:stretch>
        </p:blipFill>
        <p:spPr>
          <a:xfrm>
            <a:off x="457200" y="1978025"/>
            <a:ext cx="8229600" cy="4148138"/>
          </a:xfrm>
        </p:spPr>
      </p:pic>
    </p:spTree>
  </p:cSld>
  <p:clrMapOvr>
    <a:masterClrMapping/>
  </p:clrMapOvr>
  <p:transition>
    <p:zoom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idx="4294967295"/>
          </p:nvPr>
        </p:nvSpPr>
        <p:spPr>
          <a:xfrm>
            <a:off x="457200" y="560388"/>
            <a:ext cx="8229600" cy="1143000"/>
          </a:xfrm>
        </p:spPr>
        <p:txBody>
          <a:bodyPr/>
          <a:lstStyle/>
          <a:p>
            <a:pPr eaLnBrk="1" hangingPunct="1"/>
            <a:r>
              <a:rPr lang="en-US" sz="4000" smtClean="0"/>
              <a:t>Gary Simmons (1996)</a:t>
            </a:r>
            <a:br>
              <a:rPr lang="en-US" sz="4000" smtClean="0"/>
            </a:br>
            <a:r>
              <a:rPr lang="en-US" sz="3200" smtClean="0"/>
              <a:t>Boom</a:t>
            </a:r>
            <a:br>
              <a:rPr lang="en-US" sz="3200" smtClean="0"/>
            </a:br>
            <a:r>
              <a:rPr lang="en-US" sz="3200" i="1" smtClean="0"/>
              <a:t>Chalk </a:t>
            </a:r>
            <a:br>
              <a:rPr lang="en-US" sz="3200" i="1" smtClean="0"/>
            </a:br>
            <a:r>
              <a:rPr lang="en-US" sz="2000" i="1" smtClean="0"/>
              <a:t>(click on image for video)</a:t>
            </a:r>
          </a:p>
        </p:txBody>
      </p:sp>
      <p:pic>
        <p:nvPicPr>
          <p:cNvPr id="25602" name="Content Placeholder 3" descr="watson12-1-6.jpg">
            <a:hlinkClick r:id="rId2"/>
          </p:cNvPr>
          <p:cNvPicPr>
            <a:picLocks noGrp="1" noChangeAspect="1"/>
          </p:cNvPicPr>
          <p:nvPr>
            <p:ph idx="4294967295"/>
          </p:nvPr>
        </p:nvPicPr>
        <p:blipFill>
          <a:blip r:embed="rId3"/>
          <a:srcRect l="-9641" r="-9641"/>
          <a:stretch>
            <a:fillRect/>
          </a:stretch>
        </p:blipFill>
        <p:spPr>
          <a:xfrm>
            <a:off x="457200" y="2151063"/>
            <a:ext cx="8229600" cy="4525962"/>
          </a:xfrm>
        </p:spPr>
      </p:pic>
    </p:spTree>
  </p:cSld>
  <p:clrMapOvr>
    <a:masterClrMapping/>
  </p:clrMapOvr>
  <p:transition>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a:xfrm>
            <a:off x="457200" y="588963"/>
            <a:ext cx="8229600" cy="1143000"/>
          </a:xfrm>
        </p:spPr>
        <p:txBody>
          <a:bodyPr/>
          <a:lstStyle/>
          <a:p>
            <a:pPr eaLnBrk="1" hangingPunct="1"/>
            <a:r>
              <a:rPr lang="en-US" sz="2800" smtClean="0"/>
              <a:t>Paul Noble (1997)</a:t>
            </a:r>
            <a:br>
              <a:rPr lang="en-US" sz="2800" smtClean="0"/>
            </a:br>
            <a:r>
              <a:rPr lang="en-US" sz="2800" smtClean="0"/>
              <a:t>Nobspital</a:t>
            </a:r>
            <a:br>
              <a:rPr lang="en-US" sz="2800" smtClean="0"/>
            </a:br>
            <a:r>
              <a:rPr lang="en-US" sz="2800" smtClean="0"/>
              <a:t>pencil</a:t>
            </a:r>
            <a:br>
              <a:rPr lang="en-US" sz="2800" smtClean="0"/>
            </a:br>
            <a:r>
              <a:rPr lang="en-US" sz="2800" smtClean="0"/>
              <a:t>(click on image for video)</a:t>
            </a:r>
          </a:p>
        </p:txBody>
      </p:sp>
      <p:pic>
        <p:nvPicPr>
          <p:cNvPr id="26626" name="Content Placeholder 3" descr="nobspital.jpg">
            <a:hlinkClick r:id="rId2"/>
          </p:cNvPr>
          <p:cNvPicPr>
            <a:picLocks noGrp="1" noChangeAspect="1"/>
          </p:cNvPicPr>
          <p:nvPr>
            <p:ph idx="4294967295"/>
          </p:nvPr>
        </p:nvPicPr>
        <p:blipFill>
          <a:blip r:embed="rId3"/>
          <a:srcRect l="-114063" r="-114063"/>
          <a:stretch>
            <a:fillRect/>
          </a:stretch>
        </p:blipFill>
        <p:spPr>
          <a:xfrm>
            <a:off x="0" y="2181225"/>
            <a:ext cx="9144000" cy="4676775"/>
          </a:xfrm>
        </p:spPr>
      </p:pic>
    </p:spTree>
  </p:cSld>
  <p:clrMapOvr>
    <a:masterClrMapping/>
  </p:clrMapOvr>
  <p:transition>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idx="4294967295"/>
          </p:nvPr>
        </p:nvSpPr>
        <p:spPr>
          <a:xfrm>
            <a:off x="0" y="274638"/>
            <a:ext cx="9144000" cy="1143000"/>
          </a:xfrm>
        </p:spPr>
        <p:txBody>
          <a:bodyPr/>
          <a:lstStyle/>
          <a:p>
            <a:pPr eaLnBrk="1" hangingPunct="1"/>
            <a:r>
              <a:rPr lang="en-US" sz="4000" smtClean="0"/>
              <a:t>Scott Krohn (2014)</a:t>
            </a:r>
            <a:br>
              <a:rPr lang="en-US" sz="4000" smtClean="0"/>
            </a:br>
            <a:r>
              <a:rPr lang="en-US" sz="4000" i="1" smtClean="0"/>
              <a:t>Stone Faced: Self-Portrait</a:t>
            </a:r>
            <a:br>
              <a:rPr lang="en-US" sz="4000" i="1" smtClean="0"/>
            </a:br>
            <a:r>
              <a:rPr lang="en-US" sz="3200" smtClean="0"/>
              <a:t>colored pencil</a:t>
            </a:r>
          </a:p>
        </p:txBody>
      </p:sp>
      <p:sp>
        <p:nvSpPr>
          <p:cNvPr id="27650" name="Rectangle 3"/>
          <p:cNvSpPr>
            <a:spLocks noGrp="1"/>
          </p:cNvSpPr>
          <p:nvPr>
            <p:ph type="body" idx="4294967295"/>
          </p:nvPr>
        </p:nvSpPr>
        <p:spPr>
          <a:xfrm>
            <a:off x="0" y="6181725"/>
            <a:ext cx="9144000" cy="676275"/>
          </a:xfrm>
        </p:spPr>
        <p:txBody>
          <a:bodyPr/>
          <a:lstStyle/>
          <a:p>
            <a:pPr eaLnBrk="1" hangingPunct="1">
              <a:buFontTx/>
              <a:buNone/>
            </a:pPr>
            <a:r>
              <a:rPr lang="en-US" smtClean="0"/>
              <a:t>Colored Pencil Society of America Best of Show</a:t>
            </a:r>
          </a:p>
        </p:txBody>
      </p:sp>
      <p:pic>
        <p:nvPicPr>
          <p:cNvPr id="27651" name="Picture 4" descr="ScottKrohn"/>
          <p:cNvPicPr>
            <a:picLocks noChangeAspect="1" noChangeArrowheads="1"/>
          </p:cNvPicPr>
          <p:nvPr/>
        </p:nvPicPr>
        <p:blipFill>
          <a:blip r:embed="rId2"/>
          <a:srcRect/>
          <a:stretch>
            <a:fillRect/>
          </a:stretch>
        </p:blipFill>
        <p:spPr bwMode="auto">
          <a:xfrm>
            <a:off x="2127250" y="1744663"/>
            <a:ext cx="4437063" cy="4437062"/>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idx="4294967295"/>
          </p:nvPr>
        </p:nvSpPr>
        <p:spPr/>
        <p:txBody>
          <a:bodyPr/>
          <a:lstStyle/>
          <a:p>
            <a:pPr eaLnBrk="1" hangingPunct="1"/>
            <a:r>
              <a:rPr lang="en-US" sz="4000" smtClean="0"/>
              <a:t>David Hart (2014)</a:t>
            </a:r>
            <a:br>
              <a:rPr lang="en-US" sz="4000" smtClean="0"/>
            </a:br>
            <a:r>
              <a:rPr lang="en-US" sz="4000" i="1" smtClean="0"/>
              <a:t>The Love Lives On</a:t>
            </a:r>
            <a:br>
              <a:rPr lang="en-US" sz="4000" i="1" smtClean="0"/>
            </a:br>
            <a:r>
              <a:rPr lang="en-US" sz="3200" smtClean="0"/>
              <a:t>Colored Pencil</a:t>
            </a:r>
            <a:endParaRPr lang="en-US" sz="3200" i="1" smtClean="0"/>
          </a:p>
        </p:txBody>
      </p:sp>
      <p:pic>
        <p:nvPicPr>
          <p:cNvPr id="28674" name="Picture 4" descr="Untitled-1"/>
          <p:cNvPicPr>
            <a:picLocks noChangeAspect="1" noChangeArrowheads="1"/>
          </p:cNvPicPr>
          <p:nvPr/>
        </p:nvPicPr>
        <p:blipFill>
          <a:blip r:embed="rId2"/>
          <a:srcRect/>
          <a:stretch>
            <a:fillRect/>
          </a:stretch>
        </p:blipFill>
        <p:spPr bwMode="auto">
          <a:xfrm>
            <a:off x="2974975" y="1754188"/>
            <a:ext cx="3322638" cy="4471987"/>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1189038" y="-204788"/>
            <a:ext cx="8229600" cy="1143001"/>
          </a:xfrm>
        </p:spPr>
        <p:txBody>
          <a:bodyPr/>
          <a:lstStyle/>
          <a:p>
            <a:r>
              <a:rPr lang="en-US" smtClean="0"/>
              <a:t>And Finally…</a:t>
            </a:r>
          </a:p>
        </p:txBody>
      </p:sp>
      <p:sp>
        <p:nvSpPr>
          <p:cNvPr id="29698" name="Rectangle 3"/>
          <p:cNvSpPr>
            <a:spLocks noGrp="1" noChangeArrowheads="1"/>
          </p:cNvSpPr>
          <p:nvPr>
            <p:ph type="body" idx="1"/>
          </p:nvPr>
        </p:nvSpPr>
        <p:spPr>
          <a:xfrm>
            <a:off x="155575" y="4024313"/>
            <a:ext cx="8229600" cy="4525962"/>
          </a:xfrm>
        </p:spPr>
        <p:txBody>
          <a:bodyPr/>
          <a:lstStyle/>
          <a:p>
            <a:pPr>
              <a:buFontTx/>
              <a:buNone/>
            </a:pPr>
            <a:r>
              <a:rPr lang="en-US" smtClean="0"/>
              <a:t>   The drawings of illustrator MC Escher- creating illusions within incredible works of art:</a:t>
            </a:r>
          </a:p>
          <a:p>
            <a:pPr>
              <a:buFontTx/>
              <a:buNone/>
            </a:pPr>
            <a:endParaRPr lang="en-US" smtClean="0"/>
          </a:p>
          <a:p>
            <a:r>
              <a:rPr lang="en-US" sz="2000" smtClean="0">
                <a:hlinkClick r:id="rId2"/>
              </a:rPr>
              <a:t>https://www.youtube.com/watch?v=8jRmo7iM5vk</a:t>
            </a:r>
            <a:endParaRPr lang="en-US" sz="2000" smtClean="0"/>
          </a:p>
          <a:p>
            <a:pPr>
              <a:buFontTx/>
              <a:buNone/>
            </a:pPr>
            <a:endParaRPr lang="en-US" sz="2000" smtClean="0"/>
          </a:p>
        </p:txBody>
      </p:sp>
      <p:pic>
        <p:nvPicPr>
          <p:cNvPr id="29699" name="Picture 5" descr="Escher%27s_Relativity"/>
          <p:cNvPicPr>
            <a:picLocks noChangeAspect="1" noChangeArrowheads="1"/>
          </p:cNvPicPr>
          <p:nvPr/>
        </p:nvPicPr>
        <p:blipFill>
          <a:blip r:embed="rId3"/>
          <a:srcRect/>
          <a:stretch>
            <a:fillRect/>
          </a:stretch>
        </p:blipFill>
        <p:spPr bwMode="auto">
          <a:xfrm>
            <a:off x="155575" y="46038"/>
            <a:ext cx="3171825" cy="3019425"/>
          </a:xfrm>
          <a:prstGeom prst="rect">
            <a:avLst/>
          </a:prstGeom>
          <a:noFill/>
          <a:ln w="9525">
            <a:noFill/>
            <a:miter lim="800000"/>
            <a:headEnd/>
            <a:tailEnd/>
          </a:ln>
        </p:spPr>
      </p:pic>
      <p:pic>
        <p:nvPicPr>
          <p:cNvPr id="29700" name="Picture 7" descr="Escher_ReptilesLR"/>
          <p:cNvPicPr>
            <a:picLocks noChangeAspect="1" noChangeArrowheads="1"/>
          </p:cNvPicPr>
          <p:nvPr/>
        </p:nvPicPr>
        <p:blipFill>
          <a:blip r:embed="rId4"/>
          <a:srcRect/>
          <a:stretch>
            <a:fillRect/>
          </a:stretch>
        </p:blipFill>
        <p:spPr bwMode="auto">
          <a:xfrm>
            <a:off x="5018088" y="777875"/>
            <a:ext cx="3668712" cy="3246438"/>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idx="4294967295"/>
          </p:nvPr>
        </p:nvSpPr>
        <p:spPr>
          <a:xfrm>
            <a:off x="457200" y="0"/>
            <a:ext cx="8229600" cy="1143000"/>
          </a:xfrm>
        </p:spPr>
        <p:txBody>
          <a:bodyPr anchor="t"/>
          <a:lstStyle/>
          <a:p>
            <a:pPr algn="l" eaLnBrk="1" hangingPunct="1"/>
            <a:r>
              <a:rPr lang="en-US" sz="4000" b="1" smtClean="0"/>
              <a:t>DRAWING- TACTILE EXPERIENCES:</a:t>
            </a:r>
          </a:p>
        </p:txBody>
      </p:sp>
      <p:sp>
        <p:nvSpPr>
          <p:cNvPr id="30722" name="Rectangle 4"/>
          <p:cNvSpPr>
            <a:spLocks noGrp="1"/>
          </p:cNvSpPr>
          <p:nvPr>
            <p:ph type="body" sz="half" idx="4294967295"/>
          </p:nvPr>
        </p:nvSpPr>
        <p:spPr>
          <a:xfrm>
            <a:off x="0" y="839788"/>
            <a:ext cx="9144000" cy="6289675"/>
          </a:xfrm>
        </p:spPr>
        <p:txBody>
          <a:bodyPr/>
          <a:lstStyle/>
          <a:p>
            <a:pPr algn="ctr" eaLnBrk="1" hangingPunct="1">
              <a:buFontTx/>
              <a:buNone/>
            </a:pPr>
            <a:endParaRPr lang="en-US" sz="2400" smtClean="0"/>
          </a:p>
          <a:p>
            <a:pPr eaLnBrk="1" hangingPunct="1"/>
            <a:r>
              <a:rPr lang="en-US" sz="2400" smtClean="0"/>
              <a:t>Pick up 4 thin scraps of paper</a:t>
            </a:r>
          </a:p>
          <a:p>
            <a:pPr eaLnBrk="1" hangingPunct="1"/>
            <a:r>
              <a:rPr lang="en-US" sz="2400" smtClean="0"/>
              <a:t>Divide each scrap into 6 squares</a:t>
            </a:r>
          </a:p>
          <a:p>
            <a:pPr eaLnBrk="1" hangingPunct="1"/>
            <a:r>
              <a:rPr lang="en-US" sz="2400" smtClean="0"/>
              <a:t>Pick up the following materials and follow this plan:</a:t>
            </a:r>
          </a:p>
          <a:p>
            <a:pPr eaLnBrk="1" hangingPunct="1"/>
            <a:r>
              <a:rPr lang="en-US" sz="2400" u="sng" smtClean="0"/>
              <a:t>PENCIL</a:t>
            </a:r>
            <a:r>
              <a:rPr lang="en-US" sz="2400" smtClean="0"/>
              <a:t>:  smooth, blended value scale from light to dark</a:t>
            </a:r>
          </a:p>
          <a:p>
            <a:pPr eaLnBrk="1" hangingPunct="1"/>
            <a:r>
              <a:rPr lang="en-US" sz="2400" u="sng" smtClean="0"/>
              <a:t>CHARCOAL/ CHALK PASTEL</a:t>
            </a:r>
            <a:r>
              <a:rPr lang="en-US" sz="2400" smtClean="0"/>
              <a:t>: smooth, blended value scale from light to dark (use a combination of colors if you want)</a:t>
            </a:r>
          </a:p>
          <a:p>
            <a:pPr eaLnBrk="1" hangingPunct="1"/>
            <a:r>
              <a:rPr lang="en-US" sz="2400" u="sng" smtClean="0"/>
              <a:t>INK</a:t>
            </a:r>
            <a:r>
              <a:rPr lang="en-US" sz="2400" smtClean="0"/>
              <a:t>:  use hatching or cross-hatching to build values from light to dark</a:t>
            </a:r>
          </a:p>
          <a:p>
            <a:pPr eaLnBrk="1" hangingPunct="1"/>
            <a:r>
              <a:rPr lang="en-US" sz="2400" u="sng" smtClean="0"/>
              <a:t>COLORED PENCIL</a:t>
            </a:r>
            <a:r>
              <a:rPr lang="en-US" sz="2400" smtClean="0"/>
              <a:t>:  gradually transition from light to dark by varying pressure and/ or overlapping light and dark colors</a:t>
            </a:r>
          </a:p>
          <a:p>
            <a:pPr eaLnBrk="1" hangingPunct="1"/>
            <a:r>
              <a:rPr lang="en-US" sz="2400" u="sng" smtClean="0"/>
              <a:t>TIPS/ CONSIDERATIONS</a:t>
            </a:r>
            <a:r>
              <a:rPr lang="en-US" sz="2400" smtClean="0"/>
              <a:t>:  consider using these strips, or applying these techniques while decorating your pages in your journal!</a:t>
            </a:r>
          </a:p>
          <a:p>
            <a:pPr eaLnBrk="1" hangingPunct="1"/>
            <a:endParaRPr lang="en-US" sz="2000" smtClean="0"/>
          </a:p>
        </p:txBody>
      </p:sp>
      <p:sp>
        <p:nvSpPr>
          <p:cNvPr id="30723" name="Rectangle 5"/>
          <p:cNvSpPr>
            <a:spLocks noGrp="1"/>
          </p:cNvSpPr>
          <p:nvPr>
            <p:ph type="body" sz="half" idx="4294967295"/>
          </p:nvPr>
        </p:nvSpPr>
        <p:spPr>
          <a:xfrm>
            <a:off x="4038600" y="568325"/>
            <a:ext cx="5105400" cy="6289675"/>
          </a:xfrm>
        </p:spPr>
        <p:txBody>
          <a:bodyPr/>
          <a:lstStyle/>
          <a:p>
            <a:pPr eaLnBrk="1" hangingPunct="1">
              <a:lnSpc>
                <a:spcPct val="80000"/>
              </a:lnSpc>
            </a:pPr>
            <a:endParaRPr lang="en-US" sz="1800" smtClean="0"/>
          </a:p>
          <a:p>
            <a:pPr algn="ctr" eaLnBrk="1" hangingPunct="1">
              <a:lnSpc>
                <a:spcPct val="80000"/>
              </a:lnSpc>
              <a:buFontTx/>
              <a:buNone/>
            </a:pPr>
            <a:endParaRPr lang="en-US" sz="1800" smtClean="0"/>
          </a:p>
        </p:txBody>
      </p:sp>
    </p:spTree>
  </p:cSld>
  <p:clrMapOvr>
    <a:masterClrMapping/>
  </p:clrMapOvr>
  <p:transition>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457200" y="0"/>
            <a:ext cx="8229600" cy="1143000"/>
          </a:xfrm>
        </p:spPr>
        <p:txBody>
          <a:bodyPr/>
          <a:lstStyle/>
          <a:p>
            <a:r>
              <a:rPr lang="en-US" smtClean="0"/>
              <a:t>DRAWING EXAMPLE:</a:t>
            </a:r>
          </a:p>
        </p:txBody>
      </p:sp>
      <p:pic>
        <p:nvPicPr>
          <p:cNvPr id="31746" name="Picture 4" descr="pencilstudy"/>
          <p:cNvPicPr>
            <a:picLocks noChangeAspect="1" noChangeArrowheads="1"/>
          </p:cNvPicPr>
          <p:nvPr/>
        </p:nvPicPr>
        <p:blipFill>
          <a:blip r:embed="rId2"/>
          <a:srcRect/>
          <a:stretch>
            <a:fillRect/>
          </a:stretch>
        </p:blipFill>
        <p:spPr bwMode="auto">
          <a:xfrm>
            <a:off x="514350" y="896938"/>
            <a:ext cx="7934325" cy="5919787"/>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idx="4294967295"/>
          </p:nvPr>
        </p:nvSpPr>
        <p:spPr>
          <a:xfrm>
            <a:off x="685800" y="204788"/>
            <a:ext cx="7772400" cy="1470025"/>
          </a:xfrm>
        </p:spPr>
        <p:txBody>
          <a:bodyPr/>
          <a:lstStyle/>
          <a:p>
            <a:pPr eaLnBrk="1" hangingPunct="1"/>
            <a:r>
              <a:rPr lang="en-US" smtClean="0"/>
              <a:t>Drawing</a:t>
            </a:r>
          </a:p>
        </p:txBody>
      </p:sp>
      <p:sp>
        <p:nvSpPr>
          <p:cNvPr id="14338" name="Subtitle 2"/>
          <p:cNvSpPr>
            <a:spLocks noGrp="1"/>
          </p:cNvSpPr>
          <p:nvPr>
            <p:ph type="subTitle" idx="4294967295"/>
          </p:nvPr>
        </p:nvSpPr>
        <p:spPr>
          <a:xfrm>
            <a:off x="1371600" y="5357813"/>
            <a:ext cx="6400800" cy="1752600"/>
          </a:xfrm>
        </p:spPr>
        <p:txBody>
          <a:bodyPr/>
          <a:lstStyle/>
          <a:p>
            <a:pPr marL="0" indent="0" algn="ctr" eaLnBrk="1" hangingPunct="1">
              <a:buFontTx/>
              <a:buNone/>
            </a:pPr>
            <a:r>
              <a:rPr lang="en-US" smtClean="0">
                <a:solidFill>
                  <a:srgbClr val="898989"/>
                </a:solidFill>
              </a:rPr>
              <a:t>Artists and their contributions</a:t>
            </a:r>
          </a:p>
        </p:txBody>
      </p:sp>
      <p:pic>
        <p:nvPicPr>
          <p:cNvPr id="14339" name="Picture 4" descr="pablo-picasso-artwork-large-73470[1]"/>
          <p:cNvPicPr>
            <a:picLocks noChangeAspect="1" noChangeArrowheads="1"/>
          </p:cNvPicPr>
          <p:nvPr/>
        </p:nvPicPr>
        <p:blipFill>
          <a:blip r:embed="rId2"/>
          <a:srcRect/>
          <a:stretch>
            <a:fillRect/>
          </a:stretch>
        </p:blipFill>
        <p:spPr bwMode="auto">
          <a:xfrm>
            <a:off x="2954338" y="1460500"/>
            <a:ext cx="3082925" cy="3736975"/>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idx="4294967295"/>
          </p:nvPr>
        </p:nvSpPr>
        <p:spPr/>
        <p:txBody>
          <a:bodyPr/>
          <a:lstStyle/>
          <a:p>
            <a:pPr eaLnBrk="1" hangingPunct="1"/>
            <a:r>
              <a:rPr lang="en-US" smtClean="0"/>
              <a:t>Drawing</a:t>
            </a:r>
          </a:p>
        </p:txBody>
      </p:sp>
      <p:sp>
        <p:nvSpPr>
          <p:cNvPr id="15362" name="Content Placeholder 2"/>
          <p:cNvSpPr>
            <a:spLocks noGrp="1"/>
          </p:cNvSpPr>
          <p:nvPr>
            <p:ph idx="4294967295"/>
          </p:nvPr>
        </p:nvSpPr>
        <p:spPr/>
        <p:txBody>
          <a:bodyPr/>
          <a:lstStyle/>
          <a:p>
            <a:pPr eaLnBrk="1" hangingPunct="1">
              <a:lnSpc>
                <a:spcPct val="80000"/>
              </a:lnSpc>
              <a:buFontTx/>
              <a:buNone/>
            </a:pPr>
            <a:r>
              <a:rPr lang="en-US" sz="3000" smtClean="0"/>
              <a:t>2 Qualities often associated with drawing:</a:t>
            </a:r>
          </a:p>
          <a:p>
            <a:pPr eaLnBrk="1" hangingPunct="1">
              <a:lnSpc>
                <a:spcPct val="80000"/>
              </a:lnSpc>
              <a:buFontTx/>
              <a:buNone/>
            </a:pPr>
            <a:r>
              <a:rPr lang="en-US" sz="3000" b="1" smtClean="0"/>
              <a:t>Familiarity</a:t>
            </a:r>
            <a:r>
              <a:rPr lang="en-US" sz="3000" smtClean="0"/>
              <a:t>- </a:t>
            </a:r>
            <a:r>
              <a:rPr lang="en-US" sz="2600" smtClean="0"/>
              <a:t>familiar art materials- pencils, pens, ink, and other items we easily understand as viewers</a:t>
            </a:r>
          </a:p>
          <a:p>
            <a:pPr eaLnBrk="1" hangingPunct="1">
              <a:lnSpc>
                <a:spcPct val="80000"/>
              </a:lnSpc>
              <a:buFontTx/>
              <a:buNone/>
            </a:pPr>
            <a:r>
              <a:rPr lang="en-US" sz="3000" b="1" smtClean="0"/>
              <a:t>Intimacy</a:t>
            </a:r>
            <a:r>
              <a:rPr lang="en-US" sz="3000" smtClean="0"/>
              <a:t>- </a:t>
            </a:r>
            <a:r>
              <a:rPr lang="en-US" sz="2600" smtClean="0"/>
              <a:t>drawings are usually not intended for public viewing.  Generally, these are smaller works of art, and often are found in sketchbooks.  Often these are made in preparation for larger, final works.</a:t>
            </a:r>
          </a:p>
          <a:p>
            <a:pPr eaLnBrk="1" hangingPunct="1">
              <a:lnSpc>
                <a:spcPct val="80000"/>
              </a:lnSpc>
              <a:buFontTx/>
              <a:buNone/>
            </a:pPr>
            <a:endParaRPr lang="en-US" sz="3000" smtClean="0"/>
          </a:p>
          <a:p>
            <a:pPr eaLnBrk="1" hangingPunct="1">
              <a:lnSpc>
                <a:spcPct val="80000"/>
              </a:lnSpc>
              <a:buFontTx/>
              <a:buNone/>
            </a:pPr>
            <a:r>
              <a:rPr lang="en-US" sz="3000" smtClean="0"/>
              <a:t>   </a:t>
            </a:r>
            <a:r>
              <a:rPr lang="en-US" sz="3000" i="1" smtClean="0"/>
              <a:t>Pablo Picasso, mindful of his own legacy,  recognized these traits early on in his career, and began to date and save all of his sketches.</a:t>
            </a:r>
          </a:p>
          <a:p>
            <a:pPr eaLnBrk="1" hangingPunct="1">
              <a:lnSpc>
                <a:spcPct val="80000"/>
              </a:lnSpc>
              <a:buFontTx/>
              <a:buNone/>
            </a:pPr>
            <a:endParaRPr lang="en-US" sz="3000" smtClean="0"/>
          </a:p>
        </p:txBody>
      </p:sp>
      <p:sp>
        <p:nvSpPr>
          <p:cNvPr id="15363" name="TextBox 3"/>
          <p:cNvSpPr txBox="1">
            <a:spLocks noChangeArrowheads="1"/>
          </p:cNvSpPr>
          <p:nvPr/>
        </p:nvSpPr>
        <p:spPr bwMode="auto">
          <a:xfrm>
            <a:off x="4081463" y="2557463"/>
            <a:ext cx="185737" cy="369887"/>
          </a:xfrm>
          <a:prstGeom prst="rect">
            <a:avLst/>
          </a:prstGeom>
          <a:noFill/>
          <a:ln w="9525">
            <a:noFill/>
            <a:miter lim="800000"/>
            <a:headEnd/>
            <a:tailEnd/>
          </a:ln>
        </p:spPr>
        <p:txBody>
          <a:bodyPr wrap="none">
            <a:spAutoFit/>
          </a:bodyPr>
          <a:lstStyle/>
          <a:p>
            <a:endParaRPr lang="en-US">
              <a:latin typeface="Calibri" pitchFamily="34" charset="0"/>
            </a:endParaRPr>
          </a:p>
        </p:txBody>
      </p:sp>
    </p:spTree>
  </p:cSld>
  <p:clrMapOvr>
    <a:masterClrMapping/>
  </p:clrMapOvr>
  <p:transition>
    <p:zoom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idx="4294967295"/>
          </p:nvPr>
        </p:nvSpPr>
        <p:spPr/>
        <p:txBody>
          <a:bodyPr/>
          <a:lstStyle/>
          <a:p>
            <a:pPr eaLnBrk="1" hangingPunct="1"/>
            <a:r>
              <a:rPr lang="en-US" sz="4000" smtClean="0"/>
              <a:t>Artists and their contributions to the media of drawing…</a:t>
            </a:r>
          </a:p>
        </p:txBody>
      </p:sp>
      <p:sp>
        <p:nvSpPr>
          <p:cNvPr id="16386" name="Content Placeholder 2"/>
          <p:cNvSpPr>
            <a:spLocks noGrp="1"/>
          </p:cNvSpPr>
          <p:nvPr>
            <p:ph idx="4294967295"/>
          </p:nvPr>
        </p:nvSpPr>
        <p:spPr/>
        <p:txBody>
          <a:bodyPr/>
          <a:lstStyle/>
          <a:p>
            <a:pPr eaLnBrk="1" hangingPunct="1"/>
            <a:endParaRPr lang="en-US" smtClean="0"/>
          </a:p>
          <a:p>
            <a:pPr eaLnBrk="1" hangingPunct="1"/>
            <a:r>
              <a:rPr lang="en-US" smtClean="0"/>
              <a:t>Take note of </a:t>
            </a:r>
            <a:r>
              <a:rPr lang="en-US" b="1" smtClean="0"/>
              <a:t>Artist Name</a:t>
            </a:r>
          </a:p>
          <a:p>
            <a:pPr eaLnBrk="1" hangingPunct="1"/>
            <a:r>
              <a:rPr lang="en-US" smtClean="0"/>
              <a:t>Take note of </a:t>
            </a:r>
            <a:r>
              <a:rPr lang="en-US" b="1" smtClean="0"/>
              <a:t>Drawing Media </a:t>
            </a:r>
            <a:r>
              <a:rPr lang="en-US" smtClean="0"/>
              <a:t>used</a:t>
            </a:r>
          </a:p>
          <a:p>
            <a:pPr eaLnBrk="1" hangingPunct="1"/>
            <a:r>
              <a:rPr lang="en-US" smtClean="0"/>
              <a:t>Take note of the </a:t>
            </a:r>
            <a:r>
              <a:rPr lang="en-US" b="1" smtClean="0"/>
              <a:t>Title</a:t>
            </a:r>
            <a:r>
              <a:rPr lang="en-US" smtClean="0"/>
              <a:t> of the piece</a:t>
            </a:r>
          </a:p>
          <a:p>
            <a:pPr eaLnBrk="1" hangingPunct="1"/>
            <a:r>
              <a:rPr lang="en-US" smtClean="0"/>
              <a:t>Take note of the </a:t>
            </a:r>
            <a:r>
              <a:rPr lang="en-US" b="1" smtClean="0"/>
              <a:t>Year </a:t>
            </a:r>
            <a:r>
              <a:rPr lang="en-US" smtClean="0"/>
              <a:t>the piece was made</a:t>
            </a:r>
          </a:p>
          <a:p>
            <a:pPr eaLnBrk="1" hangingPunct="1">
              <a:buFontTx/>
              <a:buNone/>
            </a:pPr>
            <a:endParaRPr lang="en-US" smtClean="0"/>
          </a:p>
        </p:txBody>
      </p:sp>
    </p:spTree>
  </p:cSld>
  <p:clrMapOvr>
    <a:masterClrMapping/>
  </p:clrMapOvr>
  <p:transition>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idx="4294967295"/>
          </p:nvPr>
        </p:nvSpPr>
        <p:spPr/>
        <p:txBody>
          <a:bodyPr/>
          <a:lstStyle/>
          <a:p>
            <a:pPr eaLnBrk="1" hangingPunct="1"/>
            <a:r>
              <a:rPr lang="en-US" sz="4000" smtClean="0"/>
              <a:t>Filippino Lippi (c. 1480)</a:t>
            </a:r>
            <a:br>
              <a:rPr lang="en-US" sz="4000" smtClean="0"/>
            </a:br>
            <a:r>
              <a:rPr lang="en-US" sz="3200" smtClean="0"/>
              <a:t>Standing Nude and Seated Man Reading</a:t>
            </a:r>
            <a:br>
              <a:rPr lang="en-US" sz="3200" smtClean="0"/>
            </a:br>
            <a:r>
              <a:rPr lang="en-US" sz="3200" i="1" smtClean="0"/>
              <a:t>metalpoint and white chalk</a:t>
            </a:r>
          </a:p>
        </p:txBody>
      </p:sp>
      <p:pic>
        <p:nvPicPr>
          <p:cNvPr id="17410" name="Content Placeholder 3" descr="h2_36.101.1.jpg"/>
          <p:cNvPicPr>
            <a:picLocks noGrp="1" noChangeAspect="1"/>
          </p:cNvPicPr>
          <p:nvPr>
            <p:ph idx="4294967295"/>
          </p:nvPr>
        </p:nvPicPr>
        <p:blipFill>
          <a:blip r:embed="rId2"/>
          <a:srcRect l="-52431" r="-52431"/>
          <a:stretch>
            <a:fillRect/>
          </a:stretch>
        </p:blipFill>
        <p:spPr>
          <a:xfrm>
            <a:off x="457200" y="1687513"/>
            <a:ext cx="8229600" cy="4525962"/>
          </a:xfrm>
        </p:spPr>
      </p:pic>
      <p:sp>
        <p:nvSpPr>
          <p:cNvPr id="17411" name="Rectangle 5"/>
          <p:cNvSpPr>
            <a:spLocks noChangeArrowheads="1"/>
          </p:cNvSpPr>
          <p:nvPr/>
        </p:nvSpPr>
        <p:spPr bwMode="auto">
          <a:xfrm>
            <a:off x="3201988" y="6213475"/>
            <a:ext cx="2841625" cy="369888"/>
          </a:xfrm>
          <a:prstGeom prst="rect">
            <a:avLst/>
          </a:prstGeom>
          <a:noFill/>
          <a:ln w="9525">
            <a:noFill/>
            <a:miter lim="800000"/>
            <a:headEnd/>
            <a:tailEnd/>
          </a:ln>
        </p:spPr>
        <p:txBody>
          <a:bodyPr wrap="none">
            <a:spAutoFit/>
          </a:bodyPr>
          <a:lstStyle/>
          <a:p>
            <a:r>
              <a:rPr lang="en-US">
                <a:hlinkClick r:id="rId3"/>
              </a:rPr>
              <a:t>MetalPoint Demonstration</a:t>
            </a:r>
            <a:endParaRPr lang="en-US"/>
          </a:p>
        </p:txBody>
      </p:sp>
    </p:spTree>
  </p:cSld>
  <p:clrMapOvr>
    <a:masterClrMapping/>
  </p:clrMapOvr>
  <p:transition>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idx="4294967295"/>
          </p:nvPr>
        </p:nvSpPr>
        <p:spPr>
          <a:xfrm>
            <a:off x="457200" y="0"/>
            <a:ext cx="8229600" cy="1143000"/>
          </a:xfrm>
        </p:spPr>
        <p:txBody>
          <a:bodyPr/>
          <a:lstStyle/>
          <a:p>
            <a:pPr eaLnBrk="1" hangingPunct="1"/>
            <a:r>
              <a:rPr lang="en-US" sz="4000" smtClean="0"/>
              <a:t/>
            </a:r>
            <a:br>
              <a:rPr lang="en-US" sz="4000" smtClean="0"/>
            </a:br>
            <a:r>
              <a:rPr lang="en-US" sz="4000" smtClean="0"/>
              <a:t/>
            </a:r>
            <a:br>
              <a:rPr lang="en-US" sz="4000" smtClean="0"/>
            </a:br>
            <a:r>
              <a:rPr lang="en-US" sz="4000" smtClean="0"/>
              <a:t>Leonardo DaVinci (c. 1512)</a:t>
            </a:r>
            <a:br>
              <a:rPr lang="en-US" sz="4000" smtClean="0"/>
            </a:br>
            <a:r>
              <a:rPr lang="en-US" sz="3200" smtClean="0"/>
              <a:t>Self Portrait</a:t>
            </a:r>
            <a:br>
              <a:rPr lang="en-US" sz="3200" smtClean="0"/>
            </a:br>
            <a:r>
              <a:rPr lang="en-US" sz="3200" i="1" smtClean="0"/>
              <a:t>red chalk and pen</a:t>
            </a:r>
            <a:r>
              <a:rPr lang="en-US" sz="4000" smtClean="0"/>
              <a:t/>
            </a:r>
            <a:br>
              <a:rPr lang="en-US" sz="4000" smtClean="0"/>
            </a:br>
            <a:endParaRPr lang="en-US" sz="4000" smtClean="0"/>
          </a:p>
        </p:txBody>
      </p:sp>
      <p:pic>
        <p:nvPicPr>
          <p:cNvPr id="18434" name="Content Placeholder 3" descr="Leonardo-da-Vinci-self-portrait.jpg"/>
          <p:cNvPicPr>
            <a:picLocks noGrp="1" noChangeAspect="1"/>
          </p:cNvPicPr>
          <p:nvPr>
            <p:ph idx="4294967295"/>
          </p:nvPr>
        </p:nvPicPr>
        <p:blipFill>
          <a:blip r:embed="rId2"/>
          <a:srcRect l="-102951" r="-102951"/>
          <a:stretch>
            <a:fillRect/>
          </a:stretch>
        </p:blipFill>
        <p:spPr>
          <a:xfrm>
            <a:off x="457200" y="1906588"/>
            <a:ext cx="8229600" cy="4219575"/>
          </a:xfrm>
        </p:spPr>
      </p:pic>
    </p:spTree>
  </p:cSld>
  <p:clrMapOvr>
    <a:masterClrMapping/>
  </p:clrMapOvr>
  <p:transition>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p:txBody>
          <a:bodyPr/>
          <a:lstStyle/>
          <a:p>
            <a:pPr eaLnBrk="1" hangingPunct="1"/>
            <a:r>
              <a:rPr lang="en-US" sz="4000" smtClean="0"/>
              <a:t>Rembrandt (1648)</a:t>
            </a:r>
            <a:br>
              <a:rPr lang="en-US" sz="4000" smtClean="0"/>
            </a:br>
            <a:r>
              <a:rPr lang="en-US" sz="3200" smtClean="0"/>
              <a:t>Cottage Among Trees</a:t>
            </a:r>
            <a:br>
              <a:rPr lang="en-US" sz="3200" smtClean="0"/>
            </a:br>
            <a:r>
              <a:rPr lang="en-US" sz="3200" i="1" smtClean="0"/>
              <a:t>pen and brown ink</a:t>
            </a:r>
          </a:p>
        </p:txBody>
      </p:sp>
      <p:pic>
        <p:nvPicPr>
          <p:cNvPr id="19458" name="Content Placeholder 3" descr="rembra38.jpg"/>
          <p:cNvPicPr>
            <a:picLocks noGrp="1" noChangeAspect="1"/>
          </p:cNvPicPr>
          <p:nvPr>
            <p:ph idx="4294967295"/>
          </p:nvPr>
        </p:nvPicPr>
        <p:blipFill>
          <a:blip r:embed="rId2"/>
          <a:srcRect l="-9460" r="-9460"/>
          <a:stretch>
            <a:fillRect/>
          </a:stretch>
        </p:blipFill>
        <p:spPr>
          <a:xfrm>
            <a:off x="457200" y="1889125"/>
            <a:ext cx="8229600" cy="4237038"/>
          </a:xfrm>
        </p:spPr>
      </p:pic>
    </p:spTree>
  </p:cSld>
  <p:clrMapOvr>
    <a:masterClrMapping/>
  </p:clrMapOvr>
  <p:transition>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idx="4294967295"/>
          </p:nvPr>
        </p:nvSpPr>
        <p:spPr/>
        <p:txBody>
          <a:bodyPr/>
          <a:lstStyle/>
          <a:p>
            <a:pPr eaLnBrk="1" hangingPunct="1"/>
            <a:r>
              <a:rPr lang="en-US" sz="4000" smtClean="0"/>
              <a:t>Edgar Degas (1873)</a:t>
            </a:r>
            <a:br>
              <a:rPr lang="en-US" sz="4000" smtClean="0"/>
            </a:br>
            <a:r>
              <a:rPr lang="en-US" sz="3600" smtClean="0"/>
              <a:t>Dancer Adjusting her Slippers</a:t>
            </a:r>
            <a:br>
              <a:rPr lang="en-US" sz="3600" smtClean="0"/>
            </a:br>
            <a:r>
              <a:rPr lang="en-US" sz="3600" i="1" smtClean="0"/>
              <a:t>graphite and charcoal</a:t>
            </a:r>
          </a:p>
        </p:txBody>
      </p:sp>
      <p:pic>
        <p:nvPicPr>
          <p:cNvPr id="20482" name="Content Placeholder 3" descr="tumblr_m2jjyu4tbx1qeo5sro1_1280.jpg"/>
          <p:cNvPicPr>
            <a:picLocks noGrp="1" noChangeAspect="1"/>
          </p:cNvPicPr>
          <p:nvPr>
            <p:ph idx="4294967295"/>
          </p:nvPr>
        </p:nvPicPr>
        <p:blipFill>
          <a:blip r:embed="rId2"/>
          <a:srcRect l="-75185" r="-75185"/>
          <a:stretch>
            <a:fillRect/>
          </a:stretch>
        </p:blipFill>
        <p:spPr>
          <a:xfrm>
            <a:off x="457200" y="1836738"/>
            <a:ext cx="8229600" cy="4525962"/>
          </a:xfrm>
        </p:spPr>
      </p:pic>
    </p:spTree>
  </p:cSld>
  <p:clrMapOvr>
    <a:masterClrMapping/>
  </p:clrMapOvr>
  <p:transition>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idx="4294967295"/>
          </p:nvPr>
        </p:nvSpPr>
        <p:spPr/>
        <p:txBody>
          <a:bodyPr/>
          <a:lstStyle/>
          <a:p>
            <a:pPr eaLnBrk="1" hangingPunct="1"/>
            <a:r>
              <a:rPr lang="en-US" sz="4000" smtClean="0"/>
              <a:t>Georges Seurat (c. 1887)</a:t>
            </a:r>
            <a:br>
              <a:rPr lang="en-US" sz="4000" smtClean="0"/>
            </a:br>
            <a:r>
              <a:rPr lang="en-US" sz="3200" smtClean="0"/>
              <a:t>Café Concert</a:t>
            </a:r>
            <a:br>
              <a:rPr lang="en-US" sz="3200" smtClean="0"/>
            </a:br>
            <a:r>
              <a:rPr lang="en-US" sz="3200" i="1" smtClean="0"/>
              <a:t>conte crayon</a:t>
            </a:r>
            <a:endParaRPr lang="en-US" sz="4000" i="1" smtClean="0"/>
          </a:p>
        </p:txBody>
      </p:sp>
      <p:pic>
        <p:nvPicPr>
          <p:cNvPr id="21506" name="Content Placeholder 3" descr="Cafe Concert by Seurat.jpg"/>
          <p:cNvPicPr>
            <a:picLocks noGrp="1" noChangeAspect="1"/>
          </p:cNvPicPr>
          <p:nvPr>
            <p:ph idx="4294967295"/>
          </p:nvPr>
        </p:nvPicPr>
        <p:blipFill>
          <a:blip r:embed="rId2"/>
          <a:srcRect l="-64001" r="-64001"/>
          <a:stretch>
            <a:fillRect/>
          </a:stretch>
        </p:blipFill>
        <p:spPr>
          <a:xfrm>
            <a:off x="457200" y="1871663"/>
            <a:ext cx="8229600" cy="4525962"/>
          </a:xfrm>
        </p:spPr>
      </p:pic>
    </p:spTree>
  </p:cSld>
  <p:clrMapOvr>
    <a:masterClrMapping/>
  </p:clrMapOvr>
  <p:transition>
    <p:zoom dir="in"/>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1375</TotalTime>
  <Words>405</Words>
  <Application>Microsoft Macintosh PowerPoint</Application>
  <PresentationFormat>On-screen Show (4:3)</PresentationFormat>
  <Paragraphs>47</Paragraphs>
  <Slides>19</Slides>
  <Notes>0</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19</vt:i4>
      </vt:variant>
    </vt:vector>
  </HeadingPairs>
  <TitlesOfParts>
    <vt:vector size="22" baseType="lpstr">
      <vt:lpstr>Arial</vt:lpstr>
      <vt:lpstr>Calibri</vt:lpstr>
      <vt:lpstr>Default Design</vt:lpstr>
      <vt:lpstr>Drawing Weekly Outline:</vt:lpstr>
      <vt:lpstr>Drawing</vt:lpstr>
      <vt:lpstr>Drawing</vt:lpstr>
      <vt:lpstr>Artists and their contributions to the media of drawing…</vt:lpstr>
      <vt:lpstr>Filippino Lippi (c. 1480) Standing Nude and Seated Man Reading metalpoint and white chalk</vt:lpstr>
      <vt:lpstr>  Leonardo DaVinci (c. 1512) Self Portrait red chalk and pen </vt:lpstr>
      <vt:lpstr>Rembrandt (1648) Cottage Among Trees pen and brown ink</vt:lpstr>
      <vt:lpstr>Edgar Degas (1873) Dancer Adjusting her Slippers graphite and charcoal</vt:lpstr>
      <vt:lpstr>Georges Seurat (c. 1887) Café Concert conte crayon</vt:lpstr>
      <vt:lpstr>Slide 10</vt:lpstr>
      <vt:lpstr>Henri Matisse (1947) Still Life of Flowers and Fruit brush and ink </vt:lpstr>
      <vt:lpstr>Yvonne Jacquette (1982) 3 Mile Island, Night I charcoal</vt:lpstr>
      <vt:lpstr>Gary Simmons (1996) Boom Chalk  (click on image for video)</vt:lpstr>
      <vt:lpstr>Paul Noble (1997) Nobspital pencil (click on image for video)</vt:lpstr>
      <vt:lpstr>Scott Krohn (2014) Stone Faced: Self-Portrait colored pencil</vt:lpstr>
      <vt:lpstr>David Hart (2014) The Love Lives On Colored Pencil</vt:lpstr>
      <vt:lpstr>And Finally…</vt:lpstr>
      <vt:lpstr>DRAWING- TACTILE EXPERIENCES:</vt:lpstr>
      <vt:lpstr>DRAWING EXAMPLE: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Drawing</dc:title>
  <dc:creator>David Hart</dc:creator>
  <cp:lastModifiedBy>0 0</cp:lastModifiedBy>
  <cp:revision>26</cp:revision>
  <dcterms:created xsi:type="dcterms:W3CDTF">2014-09-22T20:59:50Z</dcterms:created>
  <dcterms:modified xsi:type="dcterms:W3CDTF">2017-02-20T17:36:07Z</dcterms:modified>
</cp:coreProperties>
</file>